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60" r:id="rId2"/>
    <p:sldId id="361" r:id="rId3"/>
    <p:sldId id="372" r:id="rId4"/>
    <p:sldId id="368" r:id="rId5"/>
    <p:sldId id="369" r:id="rId6"/>
    <p:sldId id="370" r:id="rId7"/>
    <p:sldId id="382" r:id="rId8"/>
    <p:sldId id="371" r:id="rId9"/>
    <p:sldId id="377" r:id="rId10"/>
    <p:sldId id="383" r:id="rId11"/>
    <p:sldId id="384" r:id="rId12"/>
    <p:sldId id="376" r:id="rId13"/>
    <p:sldId id="380" r:id="rId14"/>
    <p:sldId id="38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7"/>
    <p:restoredTop sz="94692"/>
  </p:normalViewPr>
  <p:slideViewPr>
    <p:cSldViewPr snapToGrid="0" snapToObjects="1">
      <p:cViewPr varScale="1">
        <p:scale>
          <a:sx n="137" d="100"/>
          <a:sy n="137" d="100"/>
        </p:scale>
        <p:origin x="36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16629-F2D6-9945-9CCD-56A9683736D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B54D7-DF19-3843-A6C2-5A00F2528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3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B54D7-DF19-3843-A6C2-5A00F2528B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3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4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2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4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6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2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3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5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5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B62F-6CDB-6643-83D6-6E84EF207593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CF32-2EB1-1649-ABB4-D2F79104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9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Project -- Knapsack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52" y="1600200"/>
            <a:ext cx="17780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75" y="1541127"/>
            <a:ext cx="4372219" cy="2459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7F9BBE-991A-0E4C-926B-98C13BC389AC}"/>
              </a:ext>
            </a:extLst>
          </p:cNvPr>
          <p:cNvSpPr/>
          <p:nvPr/>
        </p:nvSpPr>
        <p:spPr>
          <a:xfrm>
            <a:off x="2312695" y="4661499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921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Approach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45134"/>
            <a:ext cx="8229600" cy="485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 prediction model to find the knapsack size for each instance</a:t>
            </a:r>
          </a:p>
          <a:p>
            <a:pPr lvl="1"/>
            <a:r>
              <a:rPr lang="en-US" dirty="0"/>
              <a:t>Your prediction should be accurate.</a:t>
            </a:r>
          </a:p>
          <a:p>
            <a:r>
              <a:rPr lang="en-US" dirty="0"/>
              <a:t>Based on your prediction, pick the bag size.</a:t>
            </a:r>
          </a:p>
        </p:txBody>
      </p:sp>
    </p:spTree>
    <p:extLst>
      <p:ext uri="{BB962C8B-B14F-4D97-AF65-F5344CB8AC3E}">
        <p14:creationId xmlns:p14="http://schemas.microsoft.com/office/powerpoint/2010/main" val="2048308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Approach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45134"/>
            <a:ext cx="8229600" cy="485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Build a prediction model to find the knapsack size for each instance</a:t>
            </a:r>
          </a:p>
          <a:p>
            <a:pPr lvl="1"/>
            <a:r>
              <a:rPr lang="en-US" dirty="0"/>
              <a:t>Your prediction should be accurate.</a:t>
            </a:r>
          </a:p>
          <a:p>
            <a:r>
              <a:rPr lang="en-US" dirty="0"/>
              <a:t>Based on your prediction, pick the bag size.</a:t>
            </a:r>
          </a:p>
          <a:p>
            <a:r>
              <a:rPr lang="en-US" dirty="0"/>
              <a:t>Find best way to pack knapsack given the picked bag size from prediction. </a:t>
            </a:r>
          </a:p>
          <a:p>
            <a:pPr lvl="1"/>
            <a:r>
              <a:rPr lang="en-US" dirty="0"/>
              <a:t>Develop a few heuristics.</a:t>
            </a:r>
          </a:p>
          <a:p>
            <a:pPr lvl="1"/>
            <a:r>
              <a:rPr lang="en-US" dirty="0"/>
              <a:t>For each instance of the knapsack problem, pass the instance to each heuristic and then pick the best. </a:t>
            </a:r>
          </a:p>
        </p:txBody>
      </p:sp>
    </p:spTree>
    <p:extLst>
      <p:ext uri="{BB962C8B-B14F-4D97-AF65-F5344CB8AC3E}">
        <p14:creationId xmlns:p14="http://schemas.microsoft.com/office/powerpoint/2010/main" val="66314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Conservative Approach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45134"/>
            <a:ext cx="8229600" cy="485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3" name="Cloud 2"/>
          <p:cNvSpPr/>
          <p:nvPr/>
        </p:nvSpPr>
        <p:spPr>
          <a:xfrm>
            <a:off x="991598" y="2855893"/>
            <a:ext cx="1896211" cy="904543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358760" y="2855893"/>
            <a:ext cx="1896211" cy="904543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3640748" y="2830497"/>
            <a:ext cx="1896211" cy="904543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46" y="3227206"/>
            <a:ext cx="11811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52" y="3175020"/>
            <a:ext cx="11938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98" y="3175020"/>
            <a:ext cx="11938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48" y="1566670"/>
            <a:ext cx="3581400" cy="2413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854148" y="2000431"/>
            <a:ext cx="920878" cy="83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61626" y="2000431"/>
            <a:ext cx="0" cy="608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88741" y="2000431"/>
            <a:ext cx="846807" cy="608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878407" y="4066287"/>
            <a:ext cx="0" cy="404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09240" y="4066287"/>
            <a:ext cx="0" cy="404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423294" y="4066287"/>
            <a:ext cx="0" cy="404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77604" y="4661874"/>
            <a:ext cx="1601605" cy="5392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08437" y="4661874"/>
            <a:ext cx="1601605" cy="539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53366" y="4661874"/>
            <a:ext cx="1601605" cy="5392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58" y="4810155"/>
            <a:ext cx="11049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01" y="4827550"/>
            <a:ext cx="11049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66" y="4827550"/>
            <a:ext cx="11176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237" y="5985014"/>
            <a:ext cx="1879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8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FA96-1F01-6543-A4FB-9B29B63A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Actual use cases of Knapsack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2C9D-0C86-A644-A5EF-0A4C4A5EC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4975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Logistics Problem in </a:t>
            </a:r>
            <a:r>
              <a:rPr lang="en-US" dirty="0" err="1"/>
              <a:t>Cainiao</a:t>
            </a:r>
            <a:r>
              <a:rPr lang="en-US" dirty="0"/>
              <a:t> (Alibaba) or Amazon:</a:t>
            </a:r>
          </a:p>
          <a:p>
            <a:pPr lvl="1"/>
            <a:r>
              <a:rPr lang="en-US" b="1" dirty="0"/>
              <a:t>3-tier shipping logistics: </a:t>
            </a:r>
            <a:r>
              <a:rPr lang="en-US" dirty="0"/>
              <a:t>Level-1 Warehouse, Level-2 Warehouse, Forward Warehouse</a:t>
            </a:r>
          </a:p>
          <a:p>
            <a:pPr lvl="1"/>
            <a:r>
              <a:rPr lang="en-US" b="1" dirty="0"/>
              <a:t>Level-1 Warehouse: </a:t>
            </a:r>
            <a:r>
              <a:rPr lang="en-US" dirty="0"/>
              <a:t>The largest warehouse which are far from customers (5 – 10 in China)</a:t>
            </a:r>
          </a:p>
          <a:p>
            <a:pPr lvl="1"/>
            <a:r>
              <a:rPr lang="en-US" b="1" dirty="0"/>
              <a:t>Level-2 Warehouse: </a:t>
            </a:r>
            <a:r>
              <a:rPr lang="en-US" dirty="0"/>
              <a:t>Smaller warehouse closer to customers (1-5 per province in China)</a:t>
            </a:r>
          </a:p>
          <a:p>
            <a:pPr lvl="1"/>
            <a:r>
              <a:rPr lang="en-US" b="1" dirty="0"/>
              <a:t>Forward Warehouse: </a:t>
            </a:r>
            <a:r>
              <a:rPr lang="en-US" dirty="0"/>
              <a:t>Smallest warehouse closest to customers (1-2 per major tier-1 and tier-2 cities in China)</a:t>
            </a:r>
          </a:p>
          <a:p>
            <a:endParaRPr lang="en-US" dirty="0"/>
          </a:p>
          <a:p>
            <a:r>
              <a:rPr lang="en-US" dirty="0"/>
              <a:t>Question: Which items should we put in the forward warehouses?</a:t>
            </a:r>
          </a:p>
          <a:p>
            <a:pPr lvl="1"/>
            <a:r>
              <a:rPr lang="en-US" dirty="0"/>
              <a:t>Each item has a value: the value equals to the improvement in shipping speed in terms of putting it in the forward warehouse than other warehouses. </a:t>
            </a:r>
          </a:p>
          <a:p>
            <a:pPr lvl="1"/>
            <a:r>
              <a:rPr lang="en-US" dirty="0"/>
              <a:t>Each item has a cost: the cost equals to the shipping costs of the item from level-1 or level-2 warehouses to the forward warehouse and the storage costs. </a:t>
            </a:r>
          </a:p>
          <a:p>
            <a:endParaRPr lang="en-US" dirty="0"/>
          </a:p>
          <a:p>
            <a:r>
              <a:rPr lang="en-US" dirty="0"/>
              <a:t>This is exactly a Knapsack problem!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7804CC-A6D1-D944-B4FB-DCA00DE901DC}"/>
              </a:ext>
            </a:extLst>
          </p:cNvPr>
          <p:cNvGrpSpPr/>
          <p:nvPr/>
        </p:nvGrpSpPr>
        <p:grpSpPr>
          <a:xfrm>
            <a:off x="169389" y="4754078"/>
            <a:ext cx="8714151" cy="1830867"/>
            <a:chOff x="169389" y="4754078"/>
            <a:chExt cx="8714151" cy="1830867"/>
          </a:xfrm>
        </p:grpSpPr>
        <p:pic>
          <p:nvPicPr>
            <p:cNvPr id="1026" name="Picture 2" descr="Image result for warehouse cartoon">
              <a:extLst>
                <a:ext uri="{FF2B5EF4-FFF2-40B4-BE49-F238E27FC236}">
                  <a16:creationId xmlns:a16="http://schemas.microsoft.com/office/drawing/2014/main" id="{F48026E5-2628-344D-9129-CC871F6C4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58"/>
            <a:stretch/>
          </p:blipFill>
          <p:spPr bwMode="auto">
            <a:xfrm>
              <a:off x="200894" y="4949951"/>
              <a:ext cx="1714917" cy="1167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warehouse cartoon">
              <a:extLst>
                <a:ext uri="{FF2B5EF4-FFF2-40B4-BE49-F238E27FC236}">
                  <a16:creationId xmlns:a16="http://schemas.microsoft.com/office/drawing/2014/main" id="{32C9455D-29FE-C542-9243-BA88274E4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453" y="4875418"/>
              <a:ext cx="1588186" cy="1588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warehouse cartoon">
              <a:extLst>
                <a:ext uri="{FF2B5EF4-FFF2-40B4-BE49-F238E27FC236}">
                  <a16:creationId xmlns:a16="http://schemas.microsoft.com/office/drawing/2014/main" id="{660B340C-0352-A640-B4B7-7D45CC23AE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49"/>
            <a:stretch/>
          </p:blipFill>
          <p:spPr bwMode="auto">
            <a:xfrm>
              <a:off x="4867927" y="4754078"/>
              <a:ext cx="1883947" cy="1830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customer cartoon">
              <a:extLst>
                <a:ext uri="{FF2B5EF4-FFF2-40B4-BE49-F238E27FC236}">
                  <a16:creationId xmlns:a16="http://schemas.microsoft.com/office/drawing/2014/main" id="{B8484807-3EA5-5B44-8095-EE4FB04C6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162" y="5100303"/>
              <a:ext cx="1622378" cy="129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ED418A6F-C393-7744-819D-D88CE46D467C}"/>
                </a:ext>
              </a:extLst>
            </p:cNvPr>
            <p:cNvSpPr/>
            <p:nvPr/>
          </p:nvSpPr>
          <p:spPr>
            <a:xfrm>
              <a:off x="2172117" y="5419344"/>
              <a:ext cx="522315" cy="39624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9941139A-6D51-DC41-8912-D6BF715B31AF}"/>
                </a:ext>
              </a:extLst>
            </p:cNvPr>
            <p:cNvSpPr/>
            <p:nvPr/>
          </p:nvSpPr>
          <p:spPr>
            <a:xfrm>
              <a:off x="4485370" y="5419344"/>
              <a:ext cx="522315" cy="39624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8BD0410-DD7E-504C-90F1-74A497317982}"/>
                </a:ext>
              </a:extLst>
            </p:cNvPr>
            <p:cNvSpPr/>
            <p:nvPr/>
          </p:nvSpPr>
          <p:spPr>
            <a:xfrm>
              <a:off x="6672862" y="5471391"/>
              <a:ext cx="522315" cy="39624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F6EB89-8C53-B44F-BB7E-4EB03AAE2716}"/>
                </a:ext>
              </a:extLst>
            </p:cNvPr>
            <p:cNvSpPr/>
            <p:nvPr/>
          </p:nvSpPr>
          <p:spPr>
            <a:xfrm>
              <a:off x="169389" y="6212965"/>
              <a:ext cx="2002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Level-1 Warehouse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A7400D-6FA2-844D-BCFC-DF35ACADB912}"/>
                </a:ext>
              </a:extLst>
            </p:cNvPr>
            <p:cNvSpPr/>
            <p:nvPr/>
          </p:nvSpPr>
          <p:spPr>
            <a:xfrm>
              <a:off x="2610555" y="6212965"/>
              <a:ext cx="2002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Level-2 Warehouse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5B01E7-A5D8-1948-8700-15F870A3067B}"/>
                </a:ext>
              </a:extLst>
            </p:cNvPr>
            <p:cNvSpPr/>
            <p:nvPr/>
          </p:nvSpPr>
          <p:spPr>
            <a:xfrm>
              <a:off x="4867927" y="6212965"/>
              <a:ext cx="21194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Forward Warehouse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792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8433-2925-284F-89FC-E548257F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Actual use cases of Knapsack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16CF-CE27-E444-B78E-3E2EDE9A3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439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Creating cheat-sheet for Exams</a:t>
            </a:r>
          </a:p>
          <a:p>
            <a:endParaRPr lang="en-US" dirty="0"/>
          </a:p>
          <a:p>
            <a:r>
              <a:rPr lang="en-US" dirty="0"/>
              <a:t>Each solution or knowledge point:</a:t>
            </a:r>
          </a:p>
          <a:p>
            <a:pPr lvl="1"/>
            <a:r>
              <a:rPr lang="en-US" b="1" dirty="0"/>
              <a:t>Has a value: </a:t>
            </a:r>
            <a:r>
              <a:rPr lang="en-US" dirty="0"/>
              <a:t>the points of the solution/knowledge point in the exam * the probability that you will not know it if it is not on the cheat sheet</a:t>
            </a:r>
          </a:p>
          <a:p>
            <a:pPr lvl="1"/>
            <a:r>
              <a:rPr lang="en-US" b="1" dirty="0"/>
              <a:t>Has a cost: </a:t>
            </a:r>
            <a:r>
              <a:rPr lang="en-US" dirty="0"/>
              <a:t>The space it takes to write down this solution or knowledge point</a:t>
            </a:r>
          </a:p>
        </p:txBody>
      </p:sp>
      <p:pic>
        <p:nvPicPr>
          <p:cNvPr id="2050" name="Picture 2" descr="Image result for cheatsheet cartoon">
            <a:extLst>
              <a:ext uri="{FF2B5EF4-FFF2-40B4-BE49-F238E27FC236}">
                <a16:creationId xmlns:a16="http://schemas.microsoft.com/office/drawing/2014/main" id="{060D4E8D-6DA4-1D43-8798-BB532A8C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728" y="3753105"/>
            <a:ext cx="4664223" cy="286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2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Knapsack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52" y="1600200"/>
            <a:ext cx="17780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75" y="1541127"/>
            <a:ext cx="4372219" cy="245937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7647775">
            <a:off x="1446166" y="4435370"/>
            <a:ext cx="1425698" cy="2843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" y="5515302"/>
            <a:ext cx="3378200" cy="190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3" y="5477106"/>
            <a:ext cx="3289300" cy="1524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5224814">
            <a:off x="5711982" y="4628366"/>
            <a:ext cx="1188849" cy="2843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73" y="5805971"/>
            <a:ext cx="31369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7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Knapsack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52" y="1600200"/>
            <a:ext cx="17780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75" y="1541127"/>
            <a:ext cx="4372219" cy="245937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7647775">
            <a:off x="1446166" y="4435370"/>
            <a:ext cx="1425698" cy="2843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" y="5515302"/>
            <a:ext cx="3378200" cy="190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3" y="5477106"/>
            <a:ext cx="3289300" cy="1524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5224814">
            <a:off x="5711982" y="4628366"/>
            <a:ext cx="1188849" cy="2843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73" y="5805971"/>
            <a:ext cx="3136900" cy="177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5907" y="6150757"/>
            <a:ext cx="675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items should Indiana put in his satchel to maximize value?</a:t>
            </a:r>
          </a:p>
        </p:txBody>
      </p:sp>
    </p:spTree>
    <p:extLst>
      <p:ext uri="{BB962C8B-B14F-4D97-AF65-F5344CB8AC3E}">
        <p14:creationId xmlns:p14="http://schemas.microsoft.com/office/powerpoint/2010/main" val="419640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Knapsack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45134"/>
            <a:ext cx="8229600" cy="485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1932593" y="1926142"/>
            <a:ext cx="396865" cy="4067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46776" y="1926142"/>
            <a:ext cx="396865" cy="4067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0959" y="1926142"/>
            <a:ext cx="396865" cy="40676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75143" y="1926142"/>
            <a:ext cx="396865" cy="4067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53" y="1594771"/>
            <a:ext cx="139700" cy="1270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66" y="2705940"/>
            <a:ext cx="190500" cy="1270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18" y="1509051"/>
            <a:ext cx="1778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32" y="2679748"/>
            <a:ext cx="88900" cy="1397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46" y="2679748"/>
            <a:ext cx="889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804" y="1509051"/>
            <a:ext cx="177800" cy="139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83" y="1509051"/>
            <a:ext cx="889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62" y="2677370"/>
            <a:ext cx="762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4" y="2675775"/>
            <a:ext cx="1016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76" y="2055920"/>
            <a:ext cx="762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2" y="2055920"/>
            <a:ext cx="88900" cy="1397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32" y="2066644"/>
            <a:ext cx="88900" cy="139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62" y="2066644"/>
            <a:ext cx="101600" cy="139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1" y="2039236"/>
            <a:ext cx="495300" cy="1905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46" y="1509051"/>
            <a:ext cx="1778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4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Knapsack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45134"/>
            <a:ext cx="8229600" cy="485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1932593" y="1926142"/>
            <a:ext cx="396865" cy="4067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46776" y="1926142"/>
            <a:ext cx="396865" cy="40676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0959" y="1926142"/>
            <a:ext cx="396865" cy="40676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75143" y="1926142"/>
            <a:ext cx="396865" cy="4067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53" y="1594771"/>
            <a:ext cx="139700" cy="1270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66" y="2705940"/>
            <a:ext cx="190500" cy="1270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18" y="1509051"/>
            <a:ext cx="1778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32" y="2679748"/>
            <a:ext cx="88900" cy="1397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46" y="2679748"/>
            <a:ext cx="889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804" y="1509051"/>
            <a:ext cx="177800" cy="139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83" y="1509051"/>
            <a:ext cx="889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62" y="2677370"/>
            <a:ext cx="762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04" y="2675775"/>
            <a:ext cx="1016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76" y="2055920"/>
            <a:ext cx="762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2" y="2055920"/>
            <a:ext cx="88900" cy="1397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32" y="2066644"/>
            <a:ext cx="88900" cy="139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62" y="2066644"/>
            <a:ext cx="101600" cy="139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1" y="2039236"/>
            <a:ext cx="495300" cy="1905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46" y="1509051"/>
            <a:ext cx="177800" cy="139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5742" y="3678903"/>
            <a:ext cx="7505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Project: </a:t>
            </a: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C 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C = g(f_1, f_2, f_3, f_4)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Only find out C once you choose which items to put in the knapsack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If you go over C, then you get nothing for that instance</a:t>
            </a:r>
          </a:p>
        </p:txBody>
      </p:sp>
    </p:spTree>
    <p:extLst>
      <p:ext uri="{BB962C8B-B14F-4D97-AF65-F5344CB8AC3E}">
        <p14:creationId xmlns:p14="http://schemas.microsoft.com/office/powerpoint/2010/main" val="253920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Knapsack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5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45134"/>
            <a:ext cx="8229600" cy="485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42258" y="890322"/>
            <a:ext cx="75058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Project: </a:t>
            </a: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100 Knapsack Instances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 = g(f_1, f_2, f_3, f_4)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Only find out C once you choose which items to put in the knapsack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If you go over C, then you get nothing for that instance</a:t>
            </a:r>
          </a:p>
          <a:p>
            <a:pPr lvl="1"/>
            <a:endParaRPr lang="en-US" dirty="0"/>
          </a:p>
          <a:p>
            <a:pPr lvl="1" algn="ctr"/>
            <a:r>
              <a:rPr lang="en-US" dirty="0"/>
              <a:t>Here is how I’ll give you the knapsack instances </a:t>
            </a:r>
          </a:p>
          <a:p>
            <a:pPr lvl="1"/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99225" y="4275653"/>
            <a:ext cx="114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46410" y="4754165"/>
            <a:ext cx="114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75482" y="5301030"/>
            <a:ext cx="114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5985" y="3537622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Space.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84233" y="4491097"/>
            <a:ext cx="77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rewards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816470" y="3840694"/>
            <a:ext cx="418151" cy="325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94067" y="4431014"/>
            <a:ext cx="319548" cy="73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6D603A9-6471-A34F-AD1D-0DDA39E84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93"/>
          <a:stretch/>
        </p:blipFill>
        <p:spPr>
          <a:xfrm>
            <a:off x="951447" y="4224466"/>
            <a:ext cx="6792686" cy="149252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8FCAA4-AE3F-664C-8C86-C26014AB0BD8}"/>
              </a:ext>
            </a:extLst>
          </p:cNvPr>
          <p:cNvCxnSpPr>
            <a:cxnSpLocks/>
          </p:cNvCxnSpPr>
          <p:nvPr/>
        </p:nvCxnSpPr>
        <p:spPr>
          <a:xfrm flipV="1">
            <a:off x="442060" y="4644985"/>
            <a:ext cx="509387" cy="395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173BBD-80D7-804E-9DF9-6B55AF71B9A2}"/>
              </a:ext>
            </a:extLst>
          </p:cNvPr>
          <p:cNvSpPr txBox="1"/>
          <p:nvPr/>
        </p:nvSpPr>
        <p:spPr>
          <a:xfrm>
            <a:off x="2458" y="5021364"/>
            <a:ext cx="785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813182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6EDF-3507-8240-8220-A84B541E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E698-3318-1A43-87F6-3148DB96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630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will also have a dataset contains features and bag sizes for you to find the function g().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9FCD5-8D86-F047-967F-918C050C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930" y="2502418"/>
            <a:ext cx="4406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5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How to 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216" y="5413865"/>
            <a:ext cx="6048805" cy="996856"/>
          </a:xfrm>
        </p:spPr>
        <p:txBody>
          <a:bodyPr>
            <a:normAutofit/>
          </a:bodyPr>
          <a:lstStyle/>
          <a:p>
            <a:r>
              <a:rPr lang="en-US" sz="2400" dirty="0"/>
              <a:t>Put your decisions as a binary vector at every 4</a:t>
            </a:r>
            <a:r>
              <a:rPr lang="en-US" sz="2400" baseline="30000" dirty="0"/>
              <a:t>th</a:t>
            </a:r>
            <a:r>
              <a:rPr lang="en-US" sz="2400" dirty="0"/>
              <a:t> row.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45134"/>
            <a:ext cx="8229600" cy="485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5458977"/>
            <a:ext cx="78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decision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972484" y="4946016"/>
            <a:ext cx="270583" cy="512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7DCD6B-64ED-D149-9965-4057A672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31316"/>
            <a:ext cx="8318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6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92"/>
            <a:ext cx="8229600" cy="984942"/>
          </a:xfrm>
        </p:spPr>
        <p:txBody>
          <a:bodyPr>
            <a:normAutofit/>
          </a:bodyPr>
          <a:lstStyle/>
          <a:p>
            <a:r>
              <a:rPr lang="en-US" sz="3600" dirty="0"/>
              <a:t>Approach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45134"/>
            <a:ext cx="8229600" cy="485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pPr marL="457200" lvl="1" indent="0">
              <a:buFont typeface="Arial"/>
              <a:buNone/>
            </a:pPr>
            <a:endParaRPr lang="en-US" sz="2000" dirty="0"/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 prediction model to find the knapsack size for each instance</a:t>
            </a:r>
          </a:p>
          <a:p>
            <a:pPr lvl="1"/>
            <a:r>
              <a:rPr lang="en-US" dirty="0"/>
              <a:t>Your prediction should be accurate.</a:t>
            </a:r>
          </a:p>
        </p:txBody>
      </p:sp>
    </p:spTree>
    <p:extLst>
      <p:ext uri="{BB962C8B-B14F-4D97-AF65-F5344CB8AC3E}">
        <p14:creationId xmlns:p14="http://schemas.microsoft.com/office/powerpoint/2010/main" val="412264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27290</TotalTime>
  <Words>552</Words>
  <Application>Microsoft Macintosh PowerPoint</Application>
  <PresentationFormat>On-screen Show (4:3)</PresentationFormat>
  <Paragraphs>235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Project -- Knapsack Problem</vt:lpstr>
      <vt:lpstr>Knapsack Problem</vt:lpstr>
      <vt:lpstr>Knapsack Problem</vt:lpstr>
      <vt:lpstr>Knapsack Instance</vt:lpstr>
      <vt:lpstr>Knapsack Instance</vt:lpstr>
      <vt:lpstr>Knapsack Instance</vt:lpstr>
      <vt:lpstr>Training Data</vt:lpstr>
      <vt:lpstr>How to Submit</vt:lpstr>
      <vt:lpstr>Approach</vt:lpstr>
      <vt:lpstr>Approach</vt:lpstr>
      <vt:lpstr>Approach</vt:lpstr>
      <vt:lpstr>Conservative Approach</vt:lpstr>
      <vt:lpstr>Actual use cases of Knapsack Problems</vt:lpstr>
      <vt:lpstr>Actual use cases of Knapsack Problems</vt:lpstr>
    </vt:vector>
  </TitlesOfParts>
  <Company>Washington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Feldman</dc:creator>
  <cp:lastModifiedBy>Zhang, Dennis</cp:lastModifiedBy>
  <cp:revision>229</cp:revision>
  <cp:lastPrinted>2018-09-19T18:30:46Z</cp:lastPrinted>
  <dcterms:created xsi:type="dcterms:W3CDTF">2016-03-02T22:58:58Z</dcterms:created>
  <dcterms:modified xsi:type="dcterms:W3CDTF">2018-12-04T22:36:52Z</dcterms:modified>
</cp:coreProperties>
</file>